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8" r:id="rId4"/>
    <p:sldId id="267" r:id="rId5"/>
    <p:sldId id="272" r:id="rId6"/>
    <p:sldId id="273" r:id="rId7"/>
    <p:sldId id="274" r:id="rId8"/>
    <p:sldId id="305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75" r:id="rId17"/>
    <p:sldId id="306" r:id="rId18"/>
    <p:sldId id="307" r:id="rId19"/>
    <p:sldId id="271" r:id="rId20"/>
    <p:sldId id="276" r:id="rId21"/>
    <p:sldId id="308" r:id="rId22"/>
    <p:sldId id="309" r:id="rId23"/>
    <p:sldId id="310" r:id="rId24"/>
    <p:sldId id="311" r:id="rId25"/>
    <p:sldId id="288" r:id="rId26"/>
    <p:sldId id="293" r:id="rId27"/>
    <p:sldId id="295" r:id="rId28"/>
    <p:sldId id="269" r:id="rId29"/>
    <p:sldId id="294" r:id="rId30"/>
    <p:sldId id="270" r:id="rId31"/>
    <p:sldId id="296" r:id="rId32"/>
    <p:sldId id="292" r:id="rId33"/>
    <p:sldId id="289" r:id="rId34"/>
    <p:sldId id="290" r:id="rId35"/>
    <p:sldId id="291" r:id="rId36"/>
    <p:sldId id="286" r:id="rId37"/>
    <p:sldId id="312" r:id="rId38"/>
    <p:sldId id="313" r:id="rId39"/>
    <p:sldId id="314" r:id="rId40"/>
    <p:sldId id="315" r:id="rId41"/>
    <p:sldId id="316" r:id="rId42"/>
    <p:sldId id="277" r:id="rId43"/>
    <p:sldId id="280" r:id="rId44"/>
    <p:sldId id="278" r:id="rId45"/>
    <p:sldId id="279" r:id="rId46"/>
    <p:sldId id="281" r:id="rId47"/>
    <p:sldId id="282" r:id="rId48"/>
    <p:sldId id="283" r:id="rId49"/>
    <p:sldId id="285" r:id="rId50"/>
    <p:sldId id="284" r:id="rId51"/>
    <p:sldId id="317" r:id="rId52"/>
    <p:sldId id="318" r:id="rId53"/>
    <p:sldId id="319" r:id="rId54"/>
    <p:sldId id="265" r:id="rId55"/>
    <p:sldId id="262" r:id="rId56"/>
    <p:sldId id="263" r:id="rId57"/>
    <p:sldId id="287" r:id="rId58"/>
    <p:sldId id="266" r:id="rId5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1" d="100"/>
          <a:sy n="91" d="100"/>
        </p:scale>
        <p:origin x="-786" y="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4/5/2017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057401"/>
            <a:ext cx="8458200" cy="401838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</a:t>
            </a:r>
            <a:r>
              <a:rPr lang="uk-UA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 першокласника ” </a:t>
            </a: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знз</a:t>
            </a: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“іларіонівська</a:t>
            </a: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сзш</a:t>
            </a: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І-ІІІ </a:t>
            </a:r>
            <a:r>
              <a:rPr lang="uk-UA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uk-UA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</a:t>
            </a:r>
            <a:r>
              <a:rPr lang="uk-UA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Закликоцька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Ася Миколаївна,   </a:t>
            </a:r>
            <a:r>
              <a:rPr lang="uk-UA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 директора з НВР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 освіти </a:t>
            </a:r>
          </a:p>
          <a:p>
            <a:pPr algn="ctr"/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Синельниківської РДА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uk-UA" altLang="ru-RU" sz="28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– графік роботи</a:t>
            </a:r>
            <a:r>
              <a:rPr lang="ru-RU" altLang="ru-RU" sz="28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«Школи майбутнього першокласника»</a:t>
            </a:r>
            <a:r>
              <a:rPr lang="ru-RU" altLang="ru-RU" sz="28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36838515"/>
              </p:ext>
            </p:extLst>
          </p:nvPr>
        </p:nvGraphicFramePr>
        <p:xfrm>
          <a:off x="457200" y="1524000"/>
          <a:ext cx="8305800" cy="4800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399278688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122886602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xmlns="" val="68533796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69789582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387958821"/>
                    </a:ext>
                  </a:extLst>
                </a:gridCol>
              </a:tblGrid>
              <a:tr h="53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Термін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Час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Розклад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ПІБ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Місце проведення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1817809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мовлення Навколишній світ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21445652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Робота з дитячою книгою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8817381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мовлення  Математика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70817910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мовлення  Письмо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78877349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Навколишній світ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70307710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мовлення  Математика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99616805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Математика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18401583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мовлення  Математика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67389754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Навколишній світ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88746270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мовлення  Математика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91568061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мовлення  Математика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66377650"/>
                  </a:ext>
                </a:extLst>
              </a:tr>
              <a:tr h="35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з дитячою книгою Письмо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043211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59629" y="74711"/>
            <a:ext cx="2247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5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57200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uk-UA" altLang="ru-RU" sz="2000" b="1" i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ОРІЄНТОВНЕ КАЛЕНДАРНЕ ПЛАНУВАННЯ</a:t>
            </a:r>
            <a:r>
              <a:rPr lang="ru-RU" altLang="ru-RU" sz="27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31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r>
              <a:rPr lang="ru-RU" altLang="ru-RU" sz="1800" cap="none" dirty="0">
                <a:solidFill>
                  <a:schemeClr val="tx1"/>
                </a:solidFill>
                <a:effectLst/>
              </a:rPr>
              <a:t/>
            </a:r>
            <a:br>
              <a:rPr lang="ru-RU" altLang="ru-RU" sz="1800" cap="none" dirty="0">
                <a:solidFill>
                  <a:schemeClr val="tx1"/>
                </a:solidFill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59557845"/>
              </p:ext>
            </p:extLst>
          </p:nvPr>
        </p:nvGraphicFramePr>
        <p:xfrm>
          <a:off x="304800" y="838200"/>
          <a:ext cx="8686801" cy="5872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xmlns="" val="1569608917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xmlns="" val="123049184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40858759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6133822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550659292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xmlns="" val="112339769"/>
                    </a:ext>
                  </a:extLst>
                </a:gridCol>
              </a:tblGrid>
              <a:tr h="1381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№ з/п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dirty="0">
                          <a:effectLst/>
                        </a:rPr>
                        <a:t>Тема заняття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Кількість годин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Дата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Примітка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3557825012"/>
                  </a:ext>
                </a:extLst>
              </a:tr>
              <a:tr h="112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План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Факт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9617814"/>
                  </a:ext>
                </a:extLst>
              </a:tr>
              <a:tr h="536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Спереду, позаду, поруч, між. Предмет. Фігура. Розрізнення предметів за кольором, за формою. Групування предметів. Лічба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1178715383"/>
                  </a:ext>
                </a:extLst>
              </a:tr>
              <a:tr h="581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Розрізнення предметів за матеріалом, за призначенням. Класифікація предметів. Зверху, знизу, над. Верхній, нижній. Об’єднання груп предметів. Лічба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1585580121"/>
                  </a:ext>
                </a:extLst>
              </a:tr>
              <a:tr h="536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Ліворуч, праворуч. Усередині, посередині, поза. Перший, останній, середній. Виділення з групи предметів певної частини.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458689890"/>
                  </a:ext>
                </a:extLst>
              </a:tr>
              <a:tr h="459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dirty="0">
                          <a:effectLst/>
                        </a:rPr>
                        <a:t>4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Довгий, короткий. Довший, коротший, однакові завдовжки. Високий, низький. Вищий, нижчий, однакові заввишки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880265509"/>
                  </a:ext>
                </a:extLst>
              </a:tr>
              <a:tr h="459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Широкий,вузький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Ширший, вужчий, однакові завширшки . Товстий, тонкий. Товщий, тонший, однакові завтовшки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1462679297"/>
                  </a:ext>
                </a:extLst>
              </a:tr>
              <a:tr h="90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dirty="0">
                          <a:effectLst/>
                        </a:rPr>
                        <a:t>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Великий, малий. Більший, менший. Пара предметів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2142731554"/>
                  </a:ext>
                </a:extLst>
              </a:tr>
              <a:tr h="22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Більше, менше, порівну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77203157"/>
                  </a:ext>
                </a:extLst>
              </a:tr>
              <a:tr h="22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Лічба предметів. Один. Багато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1949591588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і порядкова лічба. Числа 1,2. Геометричний матеріал. Круг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2131150864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10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 3,4. Геометричний матеріал. Трикутник. Чотирикутник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74494841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5. Геометричний матеріал. П’ятикутник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2999386342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Математичні дії додавання та віднімання. Знак «+» та «-«. Приклади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1215329814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13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6. Геометричний матеріал. Квадрат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2117634495"/>
                  </a:ext>
                </a:extLst>
              </a:tr>
              <a:tr h="22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14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 7 та 8. Тиждень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4159909371"/>
                  </a:ext>
                </a:extLst>
              </a:tr>
              <a:tr h="22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 9 та 10. Задачі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3854766015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dirty="0">
                          <a:effectLst/>
                        </a:rPr>
                        <a:t>16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Узагальнення та систематизація набутих знань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38" marR="38838" marT="0" marB="0"/>
                </a:tc>
                <a:extLst>
                  <a:ext uri="{0D108BD9-81ED-4DB2-BD59-A6C34878D82A}">
                    <a16:rowId xmlns:a16="http://schemas.microsoft.com/office/drawing/2014/main" xmlns="" val="327572387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62034" y="90100"/>
            <a:ext cx="2199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altLang="ru-RU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Робота з дитячою книгою</a:t>
            </a:r>
            <a:r>
              <a:rPr lang="ru-RU" altLang="ru-RU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76377305"/>
              </p:ext>
            </p:extLst>
          </p:nvPr>
        </p:nvGraphicFramePr>
        <p:xfrm>
          <a:off x="609600" y="1524000"/>
          <a:ext cx="7772401" cy="3460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xmlns="" val="3351976799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xmlns="" val="1380508579"/>
                    </a:ext>
                  </a:extLst>
                </a:gridCol>
                <a:gridCol w="747797">
                  <a:extLst>
                    <a:ext uri="{9D8B030D-6E8A-4147-A177-3AD203B41FA5}">
                      <a16:colId xmlns:a16="http://schemas.microsoft.com/office/drawing/2014/main" xmlns="" val="651223262"/>
                    </a:ext>
                  </a:extLst>
                </a:gridCol>
                <a:gridCol w="668121">
                  <a:extLst>
                    <a:ext uri="{9D8B030D-6E8A-4147-A177-3AD203B41FA5}">
                      <a16:colId xmlns:a16="http://schemas.microsoft.com/office/drawing/2014/main" xmlns="" val="1099012111"/>
                    </a:ext>
                  </a:extLst>
                </a:gridCol>
                <a:gridCol w="667324">
                  <a:extLst>
                    <a:ext uri="{9D8B030D-6E8A-4147-A177-3AD203B41FA5}">
                      <a16:colId xmlns:a16="http://schemas.microsoft.com/office/drawing/2014/main" xmlns="" val="3058426736"/>
                    </a:ext>
                  </a:extLst>
                </a:gridCol>
                <a:gridCol w="1193359">
                  <a:extLst>
                    <a:ext uri="{9D8B030D-6E8A-4147-A177-3AD203B41FA5}">
                      <a16:colId xmlns:a16="http://schemas.microsoft.com/office/drawing/2014/main" xmlns="" val="2825826018"/>
                    </a:ext>
                  </a:extLst>
                </a:gridCol>
              </a:tblGrid>
              <a:tr h="31840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№ з/п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Тема заняття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Кількість годин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Дата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Примітка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47079798"/>
                  </a:ext>
                </a:extLst>
              </a:tr>
              <a:tr h="338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План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Факт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3033645"/>
                  </a:ext>
                </a:extLst>
              </a:tr>
              <a:tr h="656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 добре, коли вмієш читати. Як улаштована дитяча книга?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78153165"/>
                  </a:ext>
                </a:extLst>
              </a:tr>
              <a:tr h="656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«Що на городі росте?» Разом прочитаємо – разом відгадаємо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15960481"/>
                  </a:ext>
                </a:extLst>
              </a:tr>
              <a:tr h="656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Герої казки. Гра «Упізнай казку»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24053177"/>
                  </a:ext>
                </a:extLst>
              </a:tr>
              <a:tr h="656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Ознайомлення з дитячими журналами. Бібліотека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6026018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43934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7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altLang="ru-RU" sz="32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Ознайомлення з навколишнім світом</a:t>
            </a:r>
            <a:r>
              <a:rPr lang="ru-RU" altLang="ru-RU" sz="32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64787364"/>
              </p:ext>
            </p:extLst>
          </p:nvPr>
        </p:nvGraphicFramePr>
        <p:xfrm>
          <a:off x="533400" y="1219200"/>
          <a:ext cx="8458200" cy="5108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7073">
                  <a:extLst>
                    <a:ext uri="{9D8B030D-6E8A-4147-A177-3AD203B41FA5}">
                      <a16:colId xmlns:a16="http://schemas.microsoft.com/office/drawing/2014/main" xmlns="" val="1654233139"/>
                    </a:ext>
                  </a:extLst>
                </a:gridCol>
                <a:gridCol w="3871644">
                  <a:extLst>
                    <a:ext uri="{9D8B030D-6E8A-4147-A177-3AD203B41FA5}">
                      <a16:colId xmlns:a16="http://schemas.microsoft.com/office/drawing/2014/main" xmlns="" val="815468354"/>
                    </a:ext>
                  </a:extLst>
                </a:gridCol>
                <a:gridCol w="1107549">
                  <a:extLst>
                    <a:ext uri="{9D8B030D-6E8A-4147-A177-3AD203B41FA5}">
                      <a16:colId xmlns:a16="http://schemas.microsoft.com/office/drawing/2014/main" xmlns="" val="1467744498"/>
                    </a:ext>
                  </a:extLst>
                </a:gridCol>
                <a:gridCol w="727073">
                  <a:extLst>
                    <a:ext uri="{9D8B030D-6E8A-4147-A177-3AD203B41FA5}">
                      <a16:colId xmlns:a16="http://schemas.microsoft.com/office/drawing/2014/main" xmlns="" val="762591349"/>
                    </a:ext>
                  </a:extLst>
                </a:gridCol>
                <a:gridCol w="726205">
                  <a:extLst>
                    <a:ext uri="{9D8B030D-6E8A-4147-A177-3AD203B41FA5}">
                      <a16:colId xmlns:a16="http://schemas.microsoft.com/office/drawing/2014/main" xmlns="" val="2368473763"/>
                    </a:ext>
                  </a:extLst>
                </a:gridCol>
                <a:gridCol w="1298656">
                  <a:extLst>
                    <a:ext uri="{9D8B030D-6E8A-4147-A177-3AD203B41FA5}">
                      <a16:colId xmlns:a16="http://schemas.microsoft.com/office/drawing/2014/main" xmlns="" val="248882496"/>
                    </a:ext>
                  </a:extLst>
                </a:gridCol>
              </a:tblGrid>
              <a:tr h="2795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№ з/п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Тема заняття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Кількість годин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Дата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Примітка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03912545"/>
                  </a:ext>
                </a:extLst>
              </a:tr>
              <a:tr h="296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План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Факт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2409099"/>
                  </a:ext>
                </a:extLst>
              </a:tr>
              <a:tr h="27952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Розділ «Наша школа»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8696926"/>
                  </a:ext>
                </a:extLst>
              </a:tr>
              <a:tr h="576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Ознайомлення зі школою.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Учимося вчитися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56061416"/>
                  </a:ext>
                </a:extLst>
              </a:tr>
              <a:tr h="27952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 «Сім’я»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324975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 і твоя сім’я. У тебе вдома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44617039"/>
                  </a:ext>
                </a:extLst>
              </a:tr>
              <a:tr h="27952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 «Дорога від дому до школи»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9525690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Наша вулиця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4696864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Абетка пішохода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10937541"/>
                  </a:ext>
                </a:extLst>
              </a:tr>
              <a:tr h="27952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 «Де ми живемо»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0095263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Мій рідний край. Моя країна - Україна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45203155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Моє рідне місто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43303597"/>
                  </a:ext>
                </a:extLst>
              </a:tr>
              <a:tr h="27952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 «Природа навколо нас»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8491249"/>
                  </a:ext>
                </a:extLst>
              </a:tr>
              <a:tr h="576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Розмаїття рослин. Бережімо зеленого друга – ліс!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64807831"/>
                  </a:ext>
                </a:extLst>
              </a:tr>
              <a:tr h="576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Розмаїття тваринного світу. Не скривдь жодної тварини!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6009356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90100"/>
            <a:ext cx="2199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25" algn="l"/>
              </a:tabLst>
            </a:pPr>
            <a:r>
              <a:rPr kumimoji="0" lang="uk-UA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79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566" y="4572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 до навчання письма</a:t>
            </a:r>
            <a:r>
              <a:rPr lang="ru-RU" altLang="ru-RU" sz="1200" cap="none" dirty="0">
                <a:solidFill>
                  <a:schemeClr val="tx1"/>
                </a:solidFill>
                <a:effectLst/>
              </a:rPr>
              <a:t/>
            </a:r>
            <a:br>
              <a:rPr lang="ru-RU" altLang="ru-RU" sz="1200" cap="none" dirty="0">
                <a:solidFill>
                  <a:schemeClr val="tx1"/>
                </a:solidFill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67067569"/>
              </p:ext>
            </p:extLst>
          </p:nvPr>
        </p:nvGraphicFramePr>
        <p:xfrm>
          <a:off x="533400" y="1295400"/>
          <a:ext cx="8077199" cy="4776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322">
                  <a:extLst>
                    <a:ext uri="{9D8B030D-6E8A-4147-A177-3AD203B41FA5}">
                      <a16:colId xmlns:a16="http://schemas.microsoft.com/office/drawing/2014/main" xmlns="" val="3139843580"/>
                    </a:ext>
                  </a:extLst>
                </a:gridCol>
                <a:gridCol w="3697245">
                  <a:extLst>
                    <a:ext uri="{9D8B030D-6E8A-4147-A177-3AD203B41FA5}">
                      <a16:colId xmlns:a16="http://schemas.microsoft.com/office/drawing/2014/main" xmlns="" val="1749811499"/>
                    </a:ext>
                  </a:extLst>
                </a:gridCol>
                <a:gridCol w="1057660">
                  <a:extLst>
                    <a:ext uri="{9D8B030D-6E8A-4147-A177-3AD203B41FA5}">
                      <a16:colId xmlns:a16="http://schemas.microsoft.com/office/drawing/2014/main" xmlns="" val="1401773754"/>
                    </a:ext>
                  </a:extLst>
                </a:gridCol>
                <a:gridCol w="694322">
                  <a:extLst>
                    <a:ext uri="{9D8B030D-6E8A-4147-A177-3AD203B41FA5}">
                      <a16:colId xmlns:a16="http://schemas.microsoft.com/office/drawing/2014/main" xmlns="" val="3046004621"/>
                    </a:ext>
                  </a:extLst>
                </a:gridCol>
                <a:gridCol w="693492">
                  <a:extLst>
                    <a:ext uri="{9D8B030D-6E8A-4147-A177-3AD203B41FA5}">
                      <a16:colId xmlns:a16="http://schemas.microsoft.com/office/drawing/2014/main" xmlns="" val="4127691226"/>
                    </a:ext>
                  </a:extLst>
                </a:gridCol>
                <a:gridCol w="1240158">
                  <a:extLst>
                    <a:ext uri="{9D8B030D-6E8A-4147-A177-3AD203B41FA5}">
                      <a16:colId xmlns:a16="http://schemas.microsoft.com/office/drawing/2014/main" xmlns="" val="3036349573"/>
                    </a:ext>
                  </a:extLst>
                </a:gridCol>
              </a:tblGrid>
              <a:tr h="3047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№ з/п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Тема заняття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Кількість годин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Дата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Примітка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44586238"/>
                  </a:ext>
                </a:extLst>
              </a:tr>
              <a:tr h="323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План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Факт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8448186"/>
                  </a:ext>
                </a:extLst>
              </a:tr>
              <a:tr h="628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Розміщення предметів на сторінці аркуша. Як тримати олівець, ручку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8583147"/>
                  </a:ext>
                </a:extLst>
              </a:tr>
              <a:tr h="628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Зображення коротких і подовжених ліній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33825223"/>
                  </a:ext>
                </a:extLst>
              </a:tr>
              <a:tr h="362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в рядку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39534564"/>
                  </a:ext>
                </a:extLst>
              </a:tr>
              <a:tr h="304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в рядку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0583701"/>
                  </a:ext>
                </a:extLst>
              </a:tr>
              <a:tr h="628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в основному рядку з міжрядковою (допоміжною) лінією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41113377"/>
                  </a:ext>
                </a:extLst>
              </a:tr>
              <a:tr h="628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в основному рядку з міжрядковою (допоміжною) лінією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21564029"/>
                  </a:ext>
                </a:extLst>
              </a:tr>
              <a:tr h="304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в клітинці, в колі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58670177"/>
                  </a:ext>
                </a:extLst>
              </a:tr>
              <a:tr h="304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в клітинці, в колі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55598932"/>
                  </a:ext>
                </a:extLst>
              </a:tr>
              <a:tr h="304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Штрихування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0018835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62034" y="90100"/>
            <a:ext cx="2199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25" algn="l"/>
              </a:tabLst>
            </a:pPr>
            <a:r>
              <a:rPr kumimoji="0" lang="uk-UA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7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мовлення та підготовка до засвоєння грамоти</a:t>
            </a:r>
            <a:r>
              <a:rPr lang="ru-RU" altLang="ru-RU" sz="1200" cap="none" dirty="0">
                <a:solidFill>
                  <a:schemeClr val="tx1"/>
                </a:solidFill>
                <a:effectLst/>
              </a:rPr>
              <a:t/>
            </a:r>
            <a:br>
              <a:rPr lang="ru-RU" altLang="ru-RU" sz="1200" cap="none" dirty="0">
                <a:solidFill>
                  <a:schemeClr val="tx1"/>
                </a:solidFill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0591847"/>
              </p:ext>
            </p:extLst>
          </p:nvPr>
        </p:nvGraphicFramePr>
        <p:xfrm>
          <a:off x="228600" y="1233100"/>
          <a:ext cx="8458199" cy="5243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94621159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xmlns="" val="6395629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383417829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28564359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1190252338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xmlns="" val="873727270"/>
                    </a:ext>
                  </a:extLst>
                </a:gridCol>
              </a:tblGrid>
              <a:tr h="1964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заняття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Кількість годин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Дата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Примітка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343049760"/>
                  </a:ext>
                </a:extLst>
              </a:tr>
              <a:tr h="202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План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Факт 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9798167"/>
                  </a:ext>
                </a:extLst>
              </a:tr>
              <a:tr h="24608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 І. Розвиток мовлення. Слово. Речення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406743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 вивчаємо українську мову. Знайомство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032133868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 і твоя сім’я. Родина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2554633232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Увічливість. У країні Ввічливості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822779558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Іграшки. Ігри дітей. Слово – назва предмета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3379846071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Слово – назва дії. Речення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112486053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Предмети, що нас оточують, їх ознаки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2301970395"/>
                  </a:ext>
                </a:extLst>
              </a:tr>
              <a:tr h="534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 дім. Предмети побуту і вжитку. Слова, що нічого не називають (службові). Хто живе поруч із нами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1860958435"/>
                  </a:ext>
                </a:extLst>
              </a:tr>
              <a:tr h="24608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Розділ ІІ. У Країні звуків і літер. Елементи фонетики і графіки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5103768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Хто як голос подає. Звуки людської мови. Голосні звуки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793643036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Країні звуків. Приголосні звуки. Тверді та м’які приголосні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734429353"/>
                  </a:ext>
                </a:extLst>
              </a:tr>
              <a:tr h="279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Країні звуків. Голосні й приголосні звуки. Склад. Наголос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3817022760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нас на гостині літери о, а, у. Голосні звуки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3158454488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 вчимося читати. Звуки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м’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т’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2000785816"/>
                  </a:ext>
                </a:extLst>
              </a:tr>
              <a:tr h="329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 вчимося читати. Звуки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к’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л’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3612556028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 вчимося читати. Звуки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Літери и, 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3488257501"/>
                  </a:ext>
                </a:extLst>
              </a:tr>
              <a:tr h="267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Звуки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н’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Літера 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xmlns="" val="47630239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62034" y="90100"/>
            <a:ext cx="2199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52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25" algn="l"/>
              </a:tabLst>
            </a:pPr>
            <a:r>
              <a:rPr kumimoji="0" lang="uk-UA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1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8580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другому етапі роботи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проходять 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короткотривало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   урахуванням   періодів   найвищої   дитячої працездатності: </a:t>
            </a:r>
          </a:p>
          <a:p>
            <a:pPr marL="0" indent="0" algn="ctr">
              <a:buNone/>
            </a:pPr>
            <a:endParaRPr lang="uk-U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9.00 до 12.00 години  щодня </a:t>
            </a:r>
          </a:p>
          <a:p>
            <a:pPr marL="0" indent="0" algn="ctr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2- 3 тижнів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06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105400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 з майбутніми першокласниками  проходять в період роботи пришкільного дитячого табору відпочинку «Дивосвіт», де діти мають можливість здобути дошкільну освіту, познайомитись, адаптуватись до умов перебування у школі в формі гри.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43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0133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 – загони  комплектуються   </a:t>
            </a:r>
          </a:p>
          <a:p>
            <a:pPr marL="0" indent="0" algn="ctr">
              <a:buNone/>
            </a:pPr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15 - 20 дітей, </a:t>
            </a:r>
          </a:p>
          <a:p>
            <a:pPr marL="0" indent="0" algn="ctr">
              <a:buNone/>
            </a:pPr>
            <a:endParaRPr lang="uk-UA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проводить учитель початкових класів, але не той педагог, що буде  працювати у 1 класі.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2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Навчально-виховна робота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   з    урахуванням 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гуманістичного, 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особистісно    орієнтованого, 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інтегрованого,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діяльнісного, 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системного,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культурологічного  підходів.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7620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Нормативні документи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334000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Закони України</a:t>
            </a:r>
          </a:p>
          <a:p>
            <a:pPr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«Про </a:t>
            </a:r>
            <a:r>
              <a:rPr lang="ru-RU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«Про дошкільну освіту»</a:t>
            </a:r>
          </a:p>
          <a:p>
            <a:pPr>
              <a:buNone/>
            </a:pP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«Про внесення змін до законодавчих актів з питань загальної середньої та дошкільної освіти щодо організації навчально-виховного процесу»</a:t>
            </a:r>
          </a:p>
          <a:p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листи Міністерства освіти і науки, молоді та спорту України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«Про організацію роботи з дітьми п'ятирічного віку», </a:t>
            </a:r>
          </a:p>
          <a:p>
            <a:pPr>
              <a:buNone/>
            </a:pP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«Про систему роботи з дітьми, які не відвідують дошкільні навчальні заклади» 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Навчально-виховна робота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здійснюється  за  принципами: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науковості, 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актуальності,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  вибору  і  достатності змісту, 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цілісності та логічності,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систематичності,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повторності та концентричності, 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перспективності і наступності,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реальності заходів, </a:t>
            </a:r>
          </a:p>
          <a:p>
            <a:r>
              <a:rPr lang="uk-UA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природовідповідності</a:t>
            </a: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урахування регіональних та місцевих умов.  </a:t>
            </a:r>
          </a:p>
        </p:txBody>
      </p:sp>
    </p:spTree>
    <p:extLst>
      <p:ext uri="{BB962C8B-B14F-4D97-AF65-F5344CB8AC3E}">
        <p14:creationId xmlns:p14="http://schemas.microsoft.com/office/powerpoint/2010/main" xmlns="" val="9057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роботи з дітьми, зорієнтована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22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реалізацію кінцевої  мети  дошкільної  освіти</a:t>
            </a:r>
          </a:p>
          <a:p>
            <a:pPr marL="0" indent="0">
              <a:buNone/>
            </a:pPr>
            <a:endParaRPr lang="uk-U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виховання   життєздатної, самостійної,  природної  у  своїй поведінці, 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компетентної особистості,  формування  у   дитини   самосвідомості,   виховання ціннісного  ставлення  особистості  до  самої себе. 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0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 спрямована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22838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формування шкільної зрілості: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розумової, 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соціальної, 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емоційної,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психологічної,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фізичної готовності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малюка до навчання в школі.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52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  забезпечення  повноцінного  виконання  завдань є: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 і дотримання чіткого режиму дня;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розвивального середовища;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освітньої роботи;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 дітей і дорослих: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"педагоги - дитина - батьки".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76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696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Невід'ємною складовою  розвивального  середовища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насиченість  контактами з людьми різного віку,  статі,  соціальних ролей і не лише з рідними та близькими,  а й у чужому оточенні – з незнайомими дітьми і дорослими.</a:t>
            </a:r>
          </a:p>
          <a:p>
            <a:pPr marL="0" indent="0">
              <a:buNone/>
            </a:pPr>
            <a:endParaRPr lang="uk-UA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в межах ДТВ  є можливість здійснювати.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4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Ранкова зарядка з вожатими та вчителями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639"/>
          <a:stretch/>
        </p:blipFill>
        <p:spPr>
          <a:xfrm>
            <a:off x="509314" y="1447799"/>
            <a:ext cx="8277772" cy="49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86"/>
          <a:stretch/>
        </p:blipFill>
        <p:spPr>
          <a:xfrm>
            <a:off x="328448" y="1600200"/>
            <a:ext cx="8606398" cy="47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9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696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Розваги та спілкування (медсестра, вчитель, вожаті)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554162"/>
            <a:ext cx="7620000" cy="481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2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для розваг є час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Новая папка\DSC_0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697" y="1554163"/>
            <a:ext cx="676100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8580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для «думки»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xmlns="" val="8921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Комплексні програми: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b="1" dirty="0"/>
              <a:t> </a:t>
            </a:r>
            <a:endParaRPr lang="ru-RU" dirty="0"/>
          </a:p>
          <a:p>
            <a:r>
              <a:rPr lang="uk-UA" dirty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«Дитина в дошкільні роки», комплексна освітня програма (наук. </a:t>
            </a:r>
            <a:r>
              <a:rPr lang="uk-UA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кер</a:t>
            </a:r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– Крутій К. Л., авт. колектив – </a:t>
            </a:r>
            <a:r>
              <a:rPr lang="uk-UA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Богуш</a:t>
            </a:r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А.М., </a:t>
            </a:r>
            <a:r>
              <a:rPr lang="uk-UA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Грицишина</a:t>
            </a:r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Т.І., Дем`яненко О.Є. та ін.) – нова редакція 2015 року;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«Наші таланти». Підтримує та вболіває весь колектив ДТВ</a:t>
            </a:r>
            <a:r>
              <a:rPr lang="uk-UA" dirty="0">
                <a:effectLst/>
              </a:rPr>
              <a:t>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 накопичення  дітьми  позитивного досвіду </a:t>
            </a:r>
            <a:r>
              <a:rPr lang="uk-UA" sz="2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співбуття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групі,   створюється    і    підтримується    комфортний психологічний   клімат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Новая папка\DSC_0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697" y="1981200"/>
            <a:ext cx="676100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Танцювальний конкурс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698" y="1554163"/>
            <a:ext cx="6761004" cy="4525962"/>
          </a:xfrm>
        </p:spPr>
      </p:pic>
    </p:spTree>
    <p:extLst>
      <p:ext uri="{BB962C8B-B14F-4D97-AF65-F5344CB8AC3E}">
        <p14:creationId xmlns:p14="http://schemas.microsoft.com/office/powerpoint/2010/main" xmlns="" val="25781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з фізоргом школи та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дтв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554162"/>
            <a:ext cx="6961902" cy="4660447"/>
          </a:xfrm>
        </p:spPr>
      </p:pic>
    </p:spTree>
    <p:extLst>
      <p:ext uri="{BB962C8B-B14F-4D97-AF65-F5344CB8AC3E}">
        <p14:creationId xmlns:p14="http://schemas.microsoft.com/office/powerpoint/2010/main" xmlns="" val="13982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ми разом - сніданки ще Смачніші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1278"/>
          <a:stretch/>
        </p:blipFill>
        <p:spPr>
          <a:xfrm>
            <a:off x="914400" y="1524000"/>
            <a:ext cx="7634547" cy="45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72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Привітання сонцю, людям, </a:t>
            </a:r>
            <a:r>
              <a:rPr lang="uk-UA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60020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xmlns="" val="22148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8580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 – ми сила і талант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698" y="1554163"/>
            <a:ext cx="6761004" cy="4525962"/>
          </a:xfrm>
        </p:spPr>
      </p:pic>
    </p:spTree>
    <p:extLst>
      <p:ext uri="{BB962C8B-B14F-4D97-AF65-F5344CB8AC3E}">
        <p14:creationId xmlns:p14="http://schemas.microsoft.com/office/powerpoint/2010/main" xmlns="" val="3793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06680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любимо Спорт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298" y="1676400"/>
            <a:ext cx="4035902" cy="3029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102" y="3429000"/>
            <a:ext cx="4035902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91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6962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провідною формою  організації  освітньої роботи з майбутніми школярами є заняття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обов'язково уникати  дублювання  шкільних  уроків  за формами  проведення,  змістом  завдань,  методами   та   прийомами навчання,  способами  організації  дітей.</a:t>
            </a:r>
            <a:r>
              <a:rPr lang="uk-UA" dirty="0"/>
              <a:t>  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 традиційно  розподіляються за розділами,  та такий поділ є умовним.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 інтеграція різних розділів програми,  сфер життєдіяльності,  змістових ліній, ліній розвитку тощо.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9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заняттях – ігри, яскрава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наочність</a:t>
            </a:r>
            <a:b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 завдань:</a:t>
            </a:r>
            <a:endParaRPr lang="ru-RU" sz="22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181600"/>
          </a:xfrm>
        </p:spPr>
        <p:txBody>
          <a:bodyPr>
            <a:normAutofit fontScale="92500" lnSpcReduction="10000"/>
          </a:bodyPr>
          <a:lstStyle/>
          <a:p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 за партою сидить біля вас? позаду? попереду? Діти відповідають, вживаючи слова попереду, позаду, поруч, між. 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— </a:t>
            </a:r>
            <a:r>
              <a:rPr lang="uk-UA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Розташуйте </a:t>
            </a: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 на столі: зайчика попереду    лисички, між ними — білочку.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Виконуючи вправу, діти вживають відповідні слова-терміни.</a:t>
            </a:r>
          </a:p>
          <a:p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Порівняйте кількість зайчиків та кількість морквинок. (Зайчиків більше, ніж морквинок.) 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Порівняйте кількість чашок та кількість блюдець. (Блюдець менше, ніж чашок.)</a:t>
            </a:r>
          </a:p>
          <a:p>
            <a:pPr marL="0" indent="0">
              <a:buNone/>
            </a:pPr>
            <a:r>
              <a:rPr lang="uk-UA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Порівняти кількість книжок на двох полицях. (Їх порівну.) </a:t>
            </a:r>
          </a:p>
        </p:txBody>
      </p:sp>
    </p:spTree>
    <p:extLst>
      <p:ext uri="{BB962C8B-B14F-4D97-AF65-F5344CB8AC3E}">
        <p14:creationId xmlns:p14="http://schemas.microsoft.com/office/powerpoint/2010/main" xmlns="" val="28919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дитячою книжкою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Логічна вправа «Овочі»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Де ростуть овочі? (На городі)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Опишіть зовнішній вигляд овочів (колір, форма, розмір).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Які страви готують із цих овочів? </a:t>
            </a:r>
          </a:p>
        </p:txBody>
      </p:sp>
    </p:spTree>
    <p:extLst>
      <p:ext uri="{BB962C8B-B14F-4D97-AF65-F5344CB8AC3E}">
        <p14:creationId xmlns:p14="http://schemas.microsoft.com/office/powerpoint/2010/main" xmlns="" val="90346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Парціальні програми: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Грайлик</a:t>
            </a:r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програма з організації театралізованої діяльності в дошкільному навчальному закладі (авт. -  Березіна О. М., </a:t>
            </a:r>
            <a:r>
              <a:rPr lang="uk-UA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Гніровська</a:t>
            </a:r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О. З.,  </a:t>
            </a:r>
            <a:r>
              <a:rPr lang="uk-UA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Линник</a:t>
            </a:r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Т. А.).;</a:t>
            </a:r>
            <a:endParaRPr lang="ru-RU" sz="3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«Скарбниця моралі», програма з морального виховання дітей дошкільного віку (авт. – </a:t>
            </a:r>
            <a:r>
              <a:rPr lang="uk-UA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Лохвицька</a:t>
            </a:r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Л.В.);</a:t>
            </a:r>
            <a:endParaRPr lang="ru-RU" sz="3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«Про себе треба знати, про себе треба дбати», програма з основ </a:t>
            </a:r>
            <a:r>
              <a:rPr lang="uk-UA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здоров’</a:t>
            </a:r>
            <a:r>
              <a:rPr lang="ru-RU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та </a:t>
            </a:r>
            <a:r>
              <a:rPr lang="ru-RU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віком</a:t>
            </a:r>
            <a:r>
              <a:rPr lang="ru-RU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до 6 </a:t>
            </a:r>
            <a:r>
              <a:rPr lang="ru-RU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(авт. – </a:t>
            </a:r>
            <a:r>
              <a:rPr lang="uk-UA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Лохвицька</a:t>
            </a:r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Л. В.);</a:t>
            </a:r>
            <a:endParaRPr lang="ru-RU" sz="3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«Казкова фізкультура»,  програма з фізичного виховання дітей раннього та дошкільного віку (авт. - Єфименко М. М.);</a:t>
            </a:r>
            <a:endParaRPr lang="ru-RU" sz="3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«Веселкова музикотерапія: оздоровчо-освітня робота з дітьми старшого дошкільного віку» (авт. – </a:t>
            </a:r>
            <a:r>
              <a:rPr lang="uk-UA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Малашевська</a:t>
            </a:r>
            <a:r>
              <a:rPr lang="uk-UA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І. А., Демидова С. К.).</a:t>
            </a:r>
            <a:endParaRPr lang="ru-RU" sz="3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навколишнім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70C0"/>
                </a:solidFill>
              </a:rPr>
              <a:t>. </a:t>
            </a: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Бесіда з елементами розповіді.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Хто з вас відпочивав у селі?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Яких тварин ви там бачили?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Хто за ними доглядає?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Яку користь приносять ці тварини?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Робота за таблицею «Свійські тварини».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Робота над загадками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Плавала, купалася, Сухенькою зосталася. (Качка)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З рогами, а не бик, Дає молоко, а не корова, Кору здирає, а кошики не плете. (Коза)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Хвіст гачком, Ніс п’ятачком. (Свиня)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Гавкає, кусає І в дім не пускає. (Собака) </a:t>
            </a:r>
          </a:p>
        </p:txBody>
      </p:sp>
    </p:spTree>
    <p:extLst>
      <p:ext uri="{BB962C8B-B14F-4D97-AF65-F5344CB8AC3E}">
        <p14:creationId xmlns:p14="http://schemas.microsoft.com/office/powerpoint/2010/main" xmlns="" val="359102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до письма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над новим матеріалом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Розфарбовування малюнків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Розкладання іграшок в один рядок, кружечків — у другий. Пояснення вчителя про рядок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Розглядання рядків зошита: робочий рядок, додатковий рядок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Який рядок верхній? нижній? (Обвести червоним олівцем верхній рядок, зеленим — нижній.)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Розглядання плакату «Як правильно тримати ручку?» (Обговорити, як рухаються рука і ручка на аркуші зошита.) </a:t>
            </a:r>
          </a:p>
        </p:txBody>
      </p:sp>
    </p:spTree>
    <p:extLst>
      <p:ext uri="{BB962C8B-B14F-4D97-AF65-F5344CB8AC3E}">
        <p14:creationId xmlns:p14="http://schemas.microsoft.com/office/powerpoint/2010/main" xmlns="" val="20204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899" y="609600"/>
            <a:ext cx="7658999" cy="5638800"/>
          </a:xfrm>
        </p:spPr>
      </p:pic>
    </p:spTree>
    <p:extLst>
      <p:ext uri="{BB962C8B-B14F-4D97-AF65-F5344CB8AC3E}">
        <p14:creationId xmlns:p14="http://schemas.microsoft.com/office/powerpoint/2010/main" xmlns="" val="12058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25"/>
          <a:stretch/>
        </p:blipFill>
        <p:spPr>
          <a:xfrm>
            <a:off x="2286000" y="457200"/>
            <a:ext cx="52577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8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424" y="381000"/>
            <a:ext cx="647737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4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12" y="425669"/>
            <a:ext cx="4406667" cy="5732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691" y="1676400"/>
            <a:ext cx="4716909" cy="35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8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55"/>
          <a:stretch/>
        </p:blipFill>
        <p:spPr>
          <a:xfrm>
            <a:off x="762000" y="838200"/>
            <a:ext cx="762401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61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876300"/>
            <a:ext cx="7086600" cy="514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85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685800"/>
            <a:ext cx="5791200" cy="58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9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894" y="304800"/>
            <a:ext cx="8458612" cy="58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0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Актуальними завданнями </a:t>
            </a:r>
            <a:b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«Школи майбутнього першокласника» є: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  дошкільною  освітою  дітей,  які  не  відвідують дошкільні навчальні заклади;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особистісному зростанню кожної дитини, розвитку її компетентності;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до активної співпраці  у  вихованні  та  навчанні дітей  практично  всіх сімей на різних етапах їхнього становлення, розвитку та функціонування, з різними типами родинного середовища, різними виховними можливостями;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духовному  зростанню  батьків,  формуванню  в  них позитивного  ставлення  до  себе  та  інших,  накопиченню  досвіду гуманних взаємин.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83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нептуна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72" t="6068" r="3655" b="9751"/>
          <a:stretch/>
        </p:blipFill>
        <p:spPr>
          <a:xfrm>
            <a:off x="152400" y="1219200"/>
            <a:ext cx="3962400" cy="5079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791" t="11067" b="7333"/>
          <a:stretch/>
        </p:blipFill>
        <p:spPr>
          <a:xfrm>
            <a:off x="4504766" y="1219200"/>
            <a:ext cx="4092386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9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мовлення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 української казки «Колобок»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Сьогодні лисичка принесла нам цікаву казку «Колобок».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Зараз ми перевіримо, чи вмієте ви слухати казочки. Умощуйтесь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зручненько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слухайте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уважненько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читає казку, супроводжуючи читання демонстрацією малюнків до казки.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Бесіда за сюжетом казки: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Чи сподобалася вам казка?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Хто спік Колобка?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Де він вистигав?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Кого зустрів Колобок першим?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Від кого він утік потім?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Хто не міг з’їсти його після вовка?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Хто поласував Колобком?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Весела чи сумна кінцівка казки?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Чому сумна? (Колобок був неслухняним, самовпевненим і втік від бабусі.)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Ви слухаєтеся вдома дорослих? </a:t>
            </a:r>
          </a:p>
        </p:txBody>
      </p:sp>
    </p:spTree>
    <p:extLst>
      <p:ext uri="{BB962C8B-B14F-4D97-AF65-F5344CB8AC3E}">
        <p14:creationId xmlns:p14="http://schemas.microsoft.com/office/powerpoint/2010/main" xmlns="" val="22715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6680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над загадками. Звуковий аналіз слів-відгадок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518160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Чорна корова всіх людей поборола,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А білий віл всіх людей підвів.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(День і ніч)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• Два кільця, два кінця,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А посередині — цвях.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(Ножиці)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• Голуба хустинка, жовтий клубок.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 хустині качається, людям посміхається. 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(Небо, сонце)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12759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Психологічний практикум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22838"/>
          </a:xfrm>
        </p:spPr>
        <p:txBody>
          <a:bodyPr>
            <a:normAutofit lnSpcReduction="10000"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Вправа «Ласкаве ім’я». Кожній дитині пропонують ласкаво назвати сусіда праворуч, а потім — ліворуч. Сусід повинен подякувати за приємні слова.</a:t>
            </a:r>
          </a:p>
          <a:p>
            <a:pPr marL="0" indent="0">
              <a:buNone/>
            </a:pP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Вправа «Компліменти». Діти утворюють коло. Подають сусідові праву руку та кажуть одне одному компліменти, називаючи на ім’я (наприклад: «Ти, Дмитро, добрий! Ти, Наталко, красива!» тощо). </a:t>
            </a:r>
          </a:p>
        </p:txBody>
      </p:sp>
    </p:spTree>
    <p:extLst>
      <p:ext uri="{BB962C8B-B14F-4D97-AF65-F5344CB8AC3E}">
        <p14:creationId xmlns:p14="http://schemas.microsoft.com/office/powerpoint/2010/main" xmlns="" val="261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696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 навчати  батьків  правильної  взаємодії   з   дітьми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групові та індивідуальні консультації;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батьківські збори;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батьківський лекторій;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ділові ігри;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дні відкритих дверей;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екскурсія по приміщенню школи;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залучення батьків до самоврядування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 умови для навчання: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Класні кімнати мають: </a:t>
            </a:r>
          </a:p>
          <a:p>
            <a:pPr>
              <a:buFontTx/>
              <a:buChar char="-"/>
            </a:pPr>
            <a:r>
              <a:rPr lang="uk-UA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шафи для одягу, </a:t>
            </a:r>
          </a:p>
          <a:p>
            <a:pPr>
              <a:buFontTx/>
              <a:buChar char="-"/>
            </a:pPr>
            <a:r>
              <a:rPr lang="uk-UA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шафи для літератури, </a:t>
            </a:r>
          </a:p>
          <a:p>
            <a:pPr>
              <a:buFontTx/>
              <a:buChar char="-"/>
            </a:pPr>
            <a:r>
              <a:rPr lang="uk-UA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стенди, парти, учнівські столи та стільці,</a:t>
            </a:r>
          </a:p>
          <a:p>
            <a:pPr>
              <a:buFontTx/>
              <a:buChar char="-"/>
            </a:pPr>
            <a:r>
              <a:rPr lang="uk-UA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куточок відпочинку.</a:t>
            </a:r>
          </a:p>
          <a:p>
            <a:pPr>
              <a:buNone/>
            </a:pP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Окрема с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портивна </a:t>
            </a:r>
            <a:r>
              <a:rPr lang="uk-UA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зала  для початкової школи.</a:t>
            </a:r>
          </a:p>
          <a:p>
            <a:endParaRPr lang="uk-UA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Ігрова кімната  для  відпочинку. </a:t>
            </a:r>
          </a:p>
          <a:p>
            <a:endParaRPr lang="uk-UA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школі є два кабінети початкової школи  які відповідають вимогам  Положення про навчальний кабінет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  учнів першого класу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співпраця  дошкільних навчальних закладів та початкової школи, </a:t>
            </a:r>
          </a:p>
          <a:p>
            <a:endParaRPr lang="uk-UA" sz="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робота психолого – педагогічного консиліуму,</a:t>
            </a:r>
          </a:p>
          <a:p>
            <a:endParaRPr lang="uk-UA" sz="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діяльність соціально - психологічної служби, </a:t>
            </a:r>
          </a:p>
          <a:p>
            <a:endParaRPr lang="uk-UA" sz="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тісна співпраця</a:t>
            </a:r>
          </a:p>
          <a:p>
            <a:pPr>
              <a:buNone/>
            </a:pPr>
            <a:r>
              <a:rPr lang="uk-UA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“ психолог – вчитель – батьки ”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586" y="228600"/>
            <a:ext cx="4035902" cy="3023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566" y="228600"/>
            <a:ext cx="4041998" cy="30238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979" y="3284009"/>
            <a:ext cx="4035902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422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sz="6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uk-UA" sz="6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uk-UA" sz="4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uk-UA" sz="4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uk-UA" sz="4400" dirty="0">
                <a:solidFill>
                  <a:schemeClr val="accent1">
                    <a:lumMod val="75000"/>
                  </a:schemeClr>
                </a:solidFill>
              </a:rPr>
              <a:t>Дякую за увагу!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467710"/>
            <a:ext cx="7055069" cy="472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першому  етапі  роботи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наказ по школі з зазначенням вчителів, які складають списки  майбутніх першокласників по мікрорайону,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звіряємо списки дітей, які відвідують дошкільні заклади,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встановлюємо дітей, що не відвідують дошкільні заклади.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51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334000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знайомимося з сім'ями  дітей,  які не відвідують дошкільні навчальні заклади;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з'ясовуємо причини, чому  малята виховуються вдома; 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інформуємо батьків про можливі форми  здобуття  їхніми  дітьми  дошкільної  освіти;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потреби, організовуємо зустрічі  батьків  з  фахівцями;</a:t>
            </a: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організовуємо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консультпункти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батьки отримують  кваліфіковану  консультацію  педагогів  та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  спеціалістів  з  питань  виховання  та навчання дітей удома.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19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66800"/>
          </a:xfrm>
        </p:spPr>
        <p:txBody>
          <a:bodyPr>
            <a:no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uk-UA" altLang="ru-RU" sz="24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ОРГАНІЗАЦІЇ РОБОТИ</a:t>
            </a:r>
            <a:r>
              <a:rPr lang="ru-RU" altLang="ru-RU" sz="24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4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«Школи майбутнього першокласника»</a:t>
            </a:r>
            <a:r>
              <a:rPr lang="ru-RU" altLang="ru-RU" sz="24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4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(набір на 2017-2018 навчальний рік)</a:t>
            </a:r>
            <a:r>
              <a:rPr lang="ru-RU" altLang="ru-RU" sz="24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22313604"/>
              </p:ext>
            </p:extLst>
          </p:nvPr>
        </p:nvGraphicFramePr>
        <p:xfrm>
          <a:off x="304800" y="1676400"/>
          <a:ext cx="8610600" cy="4881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1281">
                  <a:extLst>
                    <a:ext uri="{9D8B030D-6E8A-4147-A177-3AD203B41FA5}">
                      <a16:colId xmlns:a16="http://schemas.microsoft.com/office/drawing/2014/main" xmlns="" val="4050487963"/>
                    </a:ext>
                  </a:extLst>
                </a:gridCol>
                <a:gridCol w="4375022">
                  <a:extLst>
                    <a:ext uri="{9D8B030D-6E8A-4147-A177-3AD203B41FA5}">
                      <a16:colId xmlns:a16="http://schemas.microsoft.com/office/drawing/2014/main" xmlns="" val="1449696228"/>
                    </a:ext>
                  </a:extLst>
                </a:gridCol>
                <a:gridCol w="1503325">
                  <a:extLst>
                    <a:ext uri="{9D8B030D-6E8A-4147-A177-3AD203B41FA5}">
                      <a16:colId xmlns:a16="http://schemas.microsoft.com/office/drawing/2014/main" xmlns="" val="887774643"/>
                    </a:ext>
                  </a:extLst>
                </a:gridCol>
                <a:gridCol w="2160972">
                  <a:extLst>
                    <a:ext uri="{9D8B030D-6E8A-4147-A177-3AD203B41FA5}">
                      <a16:colId xmlns:a16="http://schemas.microsoft.com/office/drawing/2014/main" xmlns="" val="1452295474"/>
                    </a:ext>
                  </a:extLst>
                </a:gridCol>
              </a:tblGrid>
              <a:tr h="318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№ з/п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Заходи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Термін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Відповідальний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1817409207"/>
                  </a:ext>
                </a:extLst>
              </a:tr>
              <a:tr h="477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Методична нарада з вчителями, які будуть проводити заняття з майбутніми першокласниками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Грудень 2016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Закликоцька А.М.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2896618274"/>
                  </a:ext>
                </a:extLst>
              </a:tr>
              <a:tr h="477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Наказ «Про організацію занять з майбутніми першокласника, в 2017-2018 н.р.»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Січень 2017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Гончар Н.О.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4028498024"/>
                  </a:ext>
                </a:extLst>
              </a:tr>
              <a:tr h="324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3.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Уточнення списків майбутніх першокласників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Листопад 2016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Вчителі початкових  класів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524720256"/>
                  </a:ext>
                </a:extLst>
              </a:tr>
              <a:tr h="3201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4.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Складання Календарного планування занять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Грудень 2016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Арефіна О.В.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Кушніренко І.М.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2163888576"/>
                  </a:ext>
                </a:extLst>
              </a:tr>
              <a:tr h="477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5.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Складання та узгодження плану-графіку роботи «Школи майбутнього першокласника»»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До 15.01.2017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Закликоцька А.М.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663218579"/>
                  </a:ext>
                </a:extLst>
              </a:tr>
              <a:tr h="1957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6.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Оформлення журналу обліку занять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Травень 2017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Закликоцька А.М.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2104010699"/>
                  </a:ext>
                </a:extLst>
              </a:tr>
              <a:tr h="391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7.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Повідомлення батьків про початок занять через оголошення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До 01.06.2017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Арефіна О.В.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Кушніренко І.М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1281852811"/>
                  </a:ext>
                </a:extLst>
              </a:tr>
              <a:tr h="318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Організація занять з майбутніми першокласниками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Червень 2017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Закликоцька А.М.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3767405594"/>
                  </a:ext>
                </a:extLst>
              </a:tr>
              <a:tr h="391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9.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Надання індивідуальних консультацій для батьків майбутніх першокласників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Протягом року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Психолог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Лимар Ю.М.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1994460505"/>
                  </a:ext>
                </a:extLst>
              </a:tr>
              <a:tr h="318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10.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Батьківські збори для майбутніх першокласників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28 квітня 2017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Закликоцька А.М.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1943067195"/>
                  </a:ext>
                </a:extLst>
              </a:tr>
              <a:tr h="391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11.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за оформленням документації та проведенням занять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Протягом року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Закликоцька А.М.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1507199700"/>
                  </a:ext>
                </a:extLst>
              </a:tr>
              <a:tr h="477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12.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Підбиття підсумків на нараді при директорові.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Видання підсумкового наказу.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Червень  2017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Закликоцька А.М.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Бірюч</a:t>
                      </a:r>
                      <a:r>
                        <a:rPr lang="uk-UA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І.Я.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1" marR="43861" marT="0" marB="0"/>
                </a:tc>
                <a:extLst>
                  <a:ext uri="{0D108BD9-81ED-4DB2-BD59-A6C34878D82A}">
                    <a16:rowId xmlns:a16="http://schemas.microsoft.com/office/drawing/2014/main" xmlns="" val="266220441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59629" y="-17621"/>
            <a:ext cx="22474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8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uk-UA" altLang="ru-RU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Робочий навчальний план </a:t>
            </a:r>
            <a:r>
              <a:rPr lang="ru-RU" altLang="ru-RU" sz="16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«Школи майбутнього першокласника»</a:t>
            </a:r>
            <a:r>
              <a:rPr lang="ru-RU" altLang="ru-RU" sz="16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cap="none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10377022"/>
              </p:ext>
            </p:extLst>
          </p:nvPr>
        </p:nvGraphicFramePr>
        <p:xfrm>
          <a:off x="304800" y="1524000"/>
          <a:ext cx="8534399" cy="4558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110">
                  <a:extLst>
                    <a:ext uri="{9D8B030D-6E8A-4147-A177-3AD203B41FA5}">
                      <a16:colId xmlns:a16="http://schemas.microsoft.com/office/drawing/2014/main" xmlns="" val="2245125766"/>
                    </a:ext>
                  </a:extLst>
                </a:gridCol>
                <a:gridCol w="3645243">
                  <a:extLst>
                    <a:ext uri="{9D8B030D-6E8A-4147-A177-3AD203B41FA5}">
                      <a16:colId xmlns:a16="http://schemas.microsoft.com/office/drawing/2014/main" xmlns="" val="1462536373"/>
                    </a:ext>
                  </a:extLst>
                </a:gridCol>
                <a:gridCol w="1049524">
                  <a:extLst>
                    <a:ext uri="{9D8B030D-6E8A-4147-A177-3AD203B41FA5}">
                      <a16:colId xmlns:a16="http://schemas.microsoft.com/office/drawing/2014/main" xmlns="" val="85775961"/>
                    </a:ext>
                  </a:extLst>
                </a:gridCol>
                <a:gridCol w="3239522">
                  <a:extLst>
                    <a:ext uri="{9D8B030D-6E8A-4147-A177-3AD203B41FA5}">
                      <a16:colId xmlns:a16="http://schemas.microsoft.com/office/drawing/2014/main" xmlns="" val="498469349"/>
                    </a:ext>
                  </a:extLst>
                </a:gridCol>
              </a:tblGrid>
              <a:tr h="617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№ з/п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Назва предмета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Кількість годин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Програма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2211357526"/>
                  </a:ext>
                </a:extLst>
              </a:tr>
              <a:tr h="617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Розвиток мовлення і підготовка до засвоєння грамоти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педагогіки АПН України «Методичні рекомендації», 2001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4292693204"/>
                  </a:ext>
                </a:extLst>
              </a:tr>
              <a:tr h="617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Ознайомлення з навколишнім світом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педагогіки АПН України «Методичні рекомендації», 2001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2975624071"/>
                  </a:ext>
                </a:extLst>
              </a:tr>
              <a:tr h="617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Підготовка до навчання письма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педагогіки АПН України «Методичні рекомендації», 2001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3276631384"/>
                  </a:ext>
                </a:extLst>
              </a:tr>
              <a:tr h="617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з дитячою книгою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педагогіки АПН України «Методичні рекомендації», 2001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3673496582"/>
                  </a:ext>
                </a:extLst>
              </a:tr>
              <a:tr h="617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педагогіки АПН України «Методичні рекомендації», 2001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2191021867"/>
                  </a:ext>
                </a:extLst>
              </a:tr>
              <a:tr h="617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Психологічний практикум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Цукерман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Г.А., Поливанов К.М. «Введення до шкільного життя»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900179447"/>
                  </a:ext>
                </a:extLst>
              </a:tr>
              <a:tr h="2057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Разом: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31507272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59629" y="-17621"/>
            <a:ext cx="22474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0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484</TotalTime>
  <Words>2674</Words>
  <Application>Microsoft Office PowerPoint</Application>
  <PresentationFormat>Экран (4:3)</PresentationFormat>
  <Paragraphs>742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Трек</vt:lpstr>
      <vt:lpstr>Робота “школи Майбутнього першокласника ”  ко знз “іларіонівська сзш І-ІІІ ступенів”   пІДГОТУВАЛА: Закликоцька Ася Миколаївна,   заступник директора з НВР</vt:lpstr>
      <vt:lpstr>Нормативні документи</vt:lpstr>
      <vt:lpstr>Комплексні програми: </vt:lpstr>
      <vt:lpstr>Парціальні програми: </vt:lpstr>
      <vt:lpstr>Актуальними завданнями  «Школи майбутнього першокласника» є: </vt:lpstr>
      <vt:lpstr>На першому  етапі  роботи </vt:lpstr>
      <vt:lpstr>Слайд 7</vt:lpstr>
      <vt:lpstr>ПЛАН ОРГАНІЗАЦІЇ РОБОТИ «Школи майбутнього першокласника»  (набір на 2017-2018 навчальний рік) </vt:lpstr>
      <vt:lpstr>Робочий навчальний план  «Школи майбутнього першокласника» </vt:lpstr>
      <vt:lpstr>План – графік роботи  «Школи майбутнього першокласника» </vt:lpstr>
      <vt:lpstr>ОРІЄНТОВНЕ КАЛЕНДАРНЕ ПЛАНУВАННЯ Математика </vt:lpstr>
      <vt:lpstr>Робота з дитячою книгою </vt:lpstr>
      <vt:lpstr>Ознайомлення з навколишнім світом </vt:lpstr>
      <vt:lpstr>Підготовка до навчання письма </vt:lpstr>
      <vt:lpstr>Розвиток мовлення та підготовка до засвоєння грамоти </vt:lpstr>
      <vt:lpstr>На другому етапі роботи</vt:lpstr>
      <vt:lpstr>Слайд 17</vt:lpstr>
      <vt:lpstr>Слайд 18</vt:lpstr>
      <vt:lpstr>Навчально-виховна робота </vt:lpstr>
      <vt:lpstr>Навчально-виховна робота </vt:lpstr>
      <vt:lpstr>Система роботи з дітьми, зорієнтована </vt:lpstr>
      <vt:lpstr>Робота  спрямована </vt:lpstr>
      <vt:lpstr>умови  забезпечення  повноцінного  виконання  завдань є: </vt:lpstr>
      <vt:lpstr>Невід'ємною складовою  розвивального  середовища </vt:lpstr>
      <vt:lpstr>Ранкова зарядка з вожатими та вчителями</vt:lpstr>
      <vt:lpstr>флешмоб</vt:lpstr>
      <vt:lpstr>Розваги та спілкування (медсестра, вчитель, вожаті)</vt:lpstr>
      <vt:lpstr>І для розваг є час</vt:lpstr>
      <vt:lpstr>Час для «думки»</vt:lpstr>
      <vt:lpstr>«Наші таланти». Підтримує та вболіває весь колектив ДТВ З метою  накопичення  дітьми  позитивного досвіду співбуття у групі,   створюється    і    підтримується    комфортний психологічний   клімат </vt:lpstr>
      <vt:lpstr>Танцювальний конкурс</vt:lpstr>
      <vt:lpstr>Футбол з фізоргом школи та дтв</vt:lpstr>
      <vt:lpstr>Коли ми разом - сніданки ще Смачніші </vt:lpstr>
      <vt:lpstr>Привітання сонцю, людям, україні</vt:lpstr>
      <vt:lpstr>Разом – ми сила і талант</vt:lpstr>
      <vt:lpstr>Ми любимо Спорт </vt:lpstr>
      <vt:lpstr>провідною формою  організації  освітньої роботи з майбутніми школярами є заняття</vt:lpstr>
      <vt:lpstr>На заняттях – ігри, яскрава наочність Приклади завдань:</vt:lpstr>
      <vt:lpstr>Робота з дитячою книжкою</vt:lpstr>
      <vt:lpstr>Ознайомлення з навколишнім</vt:lpstr>
      <vt:lpstr>Підготовка до письма 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В ДЕНЬ нептуна </vt:lpstr>
      <vt:lpstr>Розвиток мовлення </vt:lpstr>
      <vt:lpstr>Робота над загадками. Звуковий аналіз слів-відгадок </vt:lpstr>
      <vt:lpstr>Психологічний практикум</vt:lpstr>
      <vt:lpstr>Важливо навчати  батьків  правильної  взаємодії   з   дітьми</vt:lpstr>
      <vt:lpstr>Створено умови для навчання: </vt:lpstr>
      <vt:lpstr>Адаптація  учнів першого класу 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  про впровадження Державного стандарту початкової загальної освіти  в  КЗО ІларіонівськА СЗШ  </dc:title>
  <cp:lastModifiedBy>1</cp:lastModifiedBy>
  <cp:revision>199</cp:revision>
  <dcterms:modified xsi:type="dcterms:W3CDTF">2017-04-05T08:35:37Z</dcterms:modified>
</cp:coreProperties>
</file>